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81517-DB67-47BF-8581-6CE0D0F4CEF5}" type="datetimeFigureOut">
              <a:rPr lang="ru-RU" smtClean="0"/>
              <a:pPr/>
              <a:t>16.09.2013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D35A-D7FA-4C82-8367-7D08C450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1517" y="-2231"/>
            <a:ext cx="61409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Единые </a:t>
            </a:r>
            <a:r>
              <a:rPr kumimoji="0" lang="ru-RU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требования</a:t>
            </a:r>
            <a:r>
              <a:rPr kumimoji="0" lang="ru-RU" sz="2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 к книжным этикеткам </a:t>
            </a:r>
            <a:endParaRPr kumimoji="0" lang="ru-RU" sz="36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05300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Метки программируются поставщиком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В идентификационный номер метки входит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номер библиотеки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(ЦБС) и идентификационный номер книги в рамках библиотеки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формат 96-битного </a:t>
            </a:r>
            <a:r>
              <a:rPr kumimoji="0" lang="ru-RU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epc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Arial" pitchFamily="34" charset="0"/>
              </a:rPr>
              <a:t> идентификатора метки </a:t>
            </a:r>
            <a:endParaRPr kumimoji="0" lang="ru-RU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377482"/>
            <a:ext cx="9144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Старшая (неизменная) часть: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95 48 00110000 01001101 10110111 01011111 00011001 01100000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(30h 4Dh B7h 5Fh 19h 60h)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Младшая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изменяемая при нумерации для каждой библиотеки часть 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номер библиотеки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признак метки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AF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уникальный номер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Примеры библиотечных меток (HEX):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Метка книги библиотеки N5: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30 4D B7 5F 19 60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00 05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AF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0 12 34 56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Метка карты читателя библиотеки N1234: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30 4D B7 5F 19 60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04 D2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AF5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0 12 34 56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Контроль при вводе.</a:t>
            </a:r>
          </a:p>
          <a:p>
            <a:pPr marL="514350" indent="-51435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специальный РЛ.</a:t>
            </a:r>
          </a:p>
          <a:p>
            <a:pPr marL="514350" indent="-51435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ФЛК.</a:t>
            </a:r>
          </a:p>
          <a:p>
            <a:pPr marL="514350" indent="-514350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514350" indent="-51435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Контроль результатов.</a:t>
            </a:r>
          </a:p>
          <a:p>
            <a:pPr marL="514350" indent="-51435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отчет по меткам.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Рабочий лист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RFID</a:t>
            </a:r>
          </a:p>
          <a:p>
            <a:pPr>
              <a:buNone/>
            </a:pP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RFID.WS</a:t>
            </a:r>
          </a:p>
          <a:p>
            <a:pPr>
              <a:buNone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1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Экземпляры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1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910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Сведения  об ЭКЗЕМПЛЯРАХ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1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8910000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5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910.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wss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@!910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6780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irbisc-rfid.ini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en-US" sz="1600" b="1" dirty="0"/>
              <a:t>[Main]</a:t>
            </a:r>
            <a:endParaRPr lang="ru-RU" sz="1600" dirty="0"/>
          </a:p>
          <a:p>
            <a:r>
              <a:rPr lang="en-US" sz="1600" b="1" dirty="0" smtClean="0">
                <a:solidFill>
                  <a:srgbClr val="FF0000"/>
                </a:solidFill>
              </a:rPr>
              <a:t>DBNNAMECAT=dbnam_rfid.mnu</a:t>
            </a:r>
            <a:endParaRPr lang="ru-RU" sz="1600" dirty="0">
              <a:solidFill>
                <a:srgbClr val="FF0000"/>
              </a:solidFill>
            </a:endParaRPr>
          </a:p>
          <a:p>
            <a:r>
              <a:rPr lang="en-US" sz="1600" b="1" dirty="0" err="1"/>
              <a:t>PftMnu</a:t>
            </a:r>
            <a:r>
              <a:rPr lang="en-US" sz="1600" b="1" dirty="0"/>
              <a:t>=PFTw.MNU</a:t>
            </a:r>
            <a:endParaRPr lang="ru-RU" sz="1600" dirty="0"/>
          </a:p>
          <a:p>
            <a:r>
              <a:rPr lang="en-US" sz="1600" b="1" dirty="0" err="1"/>
              <a:t>PftOpt</a:t>
            </a:r>
            <a:r>
              <a:rPr lang="en-US" sz="1600" b="1" dirty="0"/>
              <a:t>=PFTw_H.OPT</a:t>
            </a:r>
            <a:endParaRPr lang="ru-RU" sz="1600" dirty="0"/>
          </a:p>
          <a:p>
            <a:r>
              <a:rPr lang="en-US" sz="1600" b="1" dirty="0" err="1">
                <a:solidFill>
                  <a:srgbClr val="FF0000"/>
                </a:solidFill>
              </a:rPr>
              <a:t>FmtMnu</a:t>
            </a:r>
            <a:r>
              <a:rPr lang="en-US" sz="1600" b="1" dirty="0">
                <a:solidFill>
                  <a:srgbClr val="FF0000"/>
                </a:solidFill>
              </a:rPr>
              <a:t>=FMT31-rfid.MNU</a:t>
            </a:r>
            <a:endParaRPr lang="ru-RU" sz="1600" dirty="0">
              <a:solidFill>
                <a:srgbClr val="FF0000"/>
              </a:solidFill>
            </a:endParaRPr>
          </a:p>
          <a:p>
            <a:r>
              <a:rPr lang="en-US" sz="1600" b="1" dirty="0" err="1">
                <a:solidFill>
                  <a:srgbClr val="FF0000"/>
                </a:solidFill>
              </a:rPr>
              <a:t>WsOpt</a:t>
            </a:r>
            <a:r>
              <a:rPr lang="en-US" sz="1600" b="1" dirty="0">
                <a:solidFill>
                  <a:srgbClr val="FF0000"/>
                </a:solidFill>
              </a:rPr>
              <a:t>=WS31-rfid.OPT</a:t>
            </a:r>
            <a:endParaRPr lang="ru-RU" sz="1600" dirty="0">
              <a:solidFill>
                <a:srgbClr val="FF0000"/>
              </a:solidFill>
            </a:endParaRPr>
          </a:p>
          <a:p>
            <a:r>
              <a:rPr lang="en-US" sz="1600" b="1" dirty="0" err="1"/>
              <a:t>TabMnu</a:t>
            </a:r>
            <a:r>
              <a:rPr lang="en-US" sz="1600" b="1" dirty="0"/>
              <a:t>=tabw.mnu</a:t>
            </a:r>
            <a:endParaRPr lang="ru-RU" sz="1600" dirty="0"/>
          </a:p>
          <a:p>
            <a:r>
              <a:rPr lang="en-US" sz="1600" b="1" dirty="0"/>
              <a:t>IMPORTMNU=IMPORTW.MNU</a:t>
            </a:r>
            <a:endParaRPr lang="ru-RU" sz="1600" dirty="0"/>
          </a:p>
          <a:p>
            <a:r>
              <a:rPr lang="en-US" sz="1600" b="1" dirty="0"/>
              <a:t>. . </a:t>
            </a:r>
            <a:r>
              <a:rPr lang="en-US" sz="1600" b="1" dirty="0" smtClean="0"/>
              <a:t>.</a:t>
            </a:r>
            <a:endParaRPr lang="ru-RU" sz="1600" dirty="0"/>
          </a:p>
          <a:p>
            <a:r>
              <a:rPr lang="en-US" sz="1600" b="1" dirty="0" err="1"/>
              <a:t>SearchIni</a:t>
            </a:r>
            <a:r>
              <a:rPr lang="en-US" sz="1600" b="1" dirty="0"/>
              <a:t>=</a:t>
            </a:r>
            <a:endParaRPr lang="ru-RU" sz="1600" dirty="0"/>
          </a:p>
          <a:p>
            <a:r>
              <a:rPr lang="en-US" sz="1600" b="1" dirty="0" err="1">
                <a:solidFill>
                  <a:srgbClr val="FF0000"/>
                </a:solidFill>
              </a:rPr>
              <a:t>AccessLevel</a:t>
            </a:r>
            <a:r>
              <a:rPr lang="en-US" sz="1600" b="1" dirty="0">
                <a:solidFill>
                  <a:srgbClr val="FF0000"/>
                </a:solidFill>
              </a:rPr>
              <a:t>=2</a:t>
            </a:r>
            <a:endParaRPr lang="ru-RU" sz="1600" dirty="0">
              <a:solidFill>
                <a:srgbClr val="FF0000"/>
              </a:solidFill>
            </a:endParaRPr>
          </a:p>
          <a:p>
            <a:r>
              <a:rPr lang="en-US" sz="1600" b="1" dirty="0">
                <a:solidFill>
                  <a:srgbClr val="00B050"/>
                </a:solidFill>
              </a:rPr>
              <a:t>DELETEABLE=0</a:t>
            </a:r>
            <a:endParaRPr lang="ru-RU" sz="1600" dirty="0">
              <a:solidFill>
                <a:srgbClr val="00B050"/>
              </a:solidFill>
            </a:endParaRPr>
          </a:p>
          <a:p>
            <a:r>
              <a:rPr lang="en-US" sz="1600" b="1" dirty="0">
                <a:solidFill>
                  <a:srgbClr val="00B050"/>
                </a:solidFill>
              </a:rPr>
              <a:t>COPYABLE=0</a:t>
            </a:r>
            <a:endParaRPr lang="ru-RU" sz="1600" dirty="0">
              <a:solidFill>
                <a:srgbClr val="00B050"/>
              </a:solidFill>
            </a:endParaRPr>
          </a:p>
          <a:p>
            <a:r>
              <a:rPr lang="en-US" sz="1600" b="1" dirty="0">
                <a:solidFill>
                  <a:srgbClr val="00B050"/>
                </a:solidFill>
              </a:rPr>
              <a:t>IMPORTABLE=0</a:t>
            </a:r>
            <a:endParaRPr lang="ru-RU" sz="1600" dirty="0">
              <a:solidFill>
                <a:srgbClr val="00B050"/>
              </a:solidFill>
            </a:endParaRPr>
          </a:p>
          <a:p>
            <a:r>
              <a:rPr lang="en-US" sz="1600" b="1" dirty="0">
                <a:solidFill>
                  <a:srgbClr val="00B050"/>
                </a:solidFill>
              </a:rPr>
              <a:t>CLEARABLE=0</a:t>
            </a:r>
            <a:endParaRPr lang="ru-RU" sz="1600" dirty="0">
              <a:solidFill>
                <a:srgbClr val="00B050"/>
              </a:solidFill>
            </a:endParaRPr>
          </a:p>
          <a:p>
            <a:r>
              <a:rPr lang="en-US" sz="1600" b="1" dirty="0">
                <a:solidFill>
                  <a:srgbClr val="00B050"/>
                </a:solidFill>
              </a:rPr>
              <a:t>GLOBALABLE=0</a:t>
            </a:r>
            <a:endParaRPr lang="ru-RU" sz="1600" dirty="0">
              <a:solidFill>
                <a:srgbClr val="00B050"/>
              </a:solidFill>
            </a:endParaRPr>
          </a:p>
          <a:p>
            <a:r>
              <a:rPr lang="en-US" sz="1600" b="1" dirty="0"/>
              <a:t>. . .</a:t>
            </a:r>
            <a:endParaRPr lang="ru-RU" sz="1600" dirty="0"/>
          </a:p>
          <a:p>
            <a:r>
              <a:rPr lang="en-US" sz="1600" b="1" dirty="0"/>
              <a:t>. . .</a:t>
            </a:r>
            <a:endParaRPr lang="ru-RU" sz="1600" dirty="0"/>
          </a:p>
          <a:p>
            <a:r>
              <a:rPr lang="en-US" sz="1600" b="1" dirty="0"/>
              <a:t> </a:t>
            </a:r>
            <a:endParaRPr lang="ru-RU" sz="1600" dirty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FMT31-rfid.MNU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en-US" sz="1800" b="1" dirty="0"/>
              <a:t>RFID</a:t>
            </a:r>
            <a:endParaRPr lang="ru-RU" sz="1800" dirty="0"/>
          </a:p>
          <a:p>
            <a:pPr>
              <a:buNone/>
            </a:pPr>
            <a:r>
              <a:rPr lang="en-US" sz="1800" b="1" dirty="0"/>
              <a:t>RFID</a:t>
            </a:r>
            <a:endParaRPr lang="ru-RU" sz="1800" dirty="0"/>
          </a:p>
          <a:p>
            <a:pPr>
              <a:buNone/>
            </a:pPr>
            <a:r>
              <a:rPr lang="en-US" sz="1800" b="1" dirty="0" smtClean="0"/>
              <a:t>*****</a:t>
            </a:r>
          </a:p>
          <a:p>
            <a:pPr>
              <a:buNone/>
            </a:pPr>
            <a:endParaRPr lang="en-US" sz="1800" b="1" dirty="0" smtClean="0"/>
          </a:p>
          <a:p>
            <a:pPr>
              <a:buNone/>
            </a:pPr>
            <a:r>
              <a:rPr lang="en-US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WS31-rfid.OPT</a:t>
            </a:r>
          </a:p>
          <a:p>
            <a:pPr>
              <a:buNone/>
            </a:pPr>
            <a:r>
              <a:rPr lang="en-US" sz="1800" b="1" dirty="0"/>
              <a:t>920</a:t>
            </a:r>
          </a:p>
          <a:p>
            <a:pPr>
              <a:buNone/>
            </a:pPr>
            <a:r>
              <a:rPr lang="en-US" sz="1800" b="1" dirty="0"/>
              <a:t>5</a:t>
            </a:r>
          </a:p>
          <a:p>
            <a:pPr>
              <a:buNone/>
            </a:pPr>
            <a:r>
              <a:rPr lang="en-US" sz="1800" b="1" dirty="0"/>
              <a:t>+++++ RFID</a:t>
            </a:r>
          </a:p>
          <a:p>
            <a:pPr>
              <a:buNone/>
            </a:pPr>
            <a:r>
              <a:rPr lang="en-US" sz="1800" b="1" dirty="0"/>
              <a:t>*****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ФЛК</a:t>
            </a:r>
          </a:p>
          <a:p>
            <a:pPr>
              <a:buNone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(файл !910.pft) контролирует: </a:t>
            </a:r>
            <a:b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   - длину поля 910^H (не больше 24 символов) сообщение "Неправильно введена </a:t>
            </a:r>
            <a:r>
              <a:rPr lang="ru-RU" sz="1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радиометка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!", </a:t>
            </a:r>
            <a:b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   - длину статуса экземпляра (не больше 1 символа) сообщение "Неправильный статус!", </a:t>
            </a:r>
            <a:b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   - не позволяет установить метку на списанный экземпляр (статус 6) сообщение "Экземпляр списан. </a:t>
            </a:r>
            <a:r>
              <a:rPr lang="ru-RU" sz="1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Радиометка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не нужна!"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>
              <a:buNone/>
            </a:pP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IF p(v910) then 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  IF v920='</a:t>
            </a:r>
            <a:r>
              <a:rPr lang="en-US" sz="1100" b="1" dirty="0" err="1">
                <a:latin typeface="Courier New" pitchFamily="49" charset="0"/>
                <a:cs typeface="Courier New" pitchFamily="49" charset="0"/>
              </a:rPr>
              <a:t>J'or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v910^a:'R' then else 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     . . .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IF p(v910)then 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IF v910:'^a'then/'0' else/'1 </a:t>
            </a:r>
            <a:r>
              <a:rPr lang="en-US" sz="1100" b="1" dirty="0" err="1">
                <a:latin typeface="Courier New" pitchFamily="49" charset="0"/>
                <a:cs typeface="Courier New" pitchFamily="49" charset="0"/>
              </a:rPr>
              <a:t>Ошибка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1100" b="1" dirty="0" err="1">
                <a:latin typeface="Courier New" pitchFamily="49" charset="0"/>
                <a:cs typeface="Courier New" pitchFamily="49" charset="0"/>
              </a:rPr>
              <a:t>отсутствует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>
                <a:latin typeface="Courier New" pitchFamily="49" charset="0"/>
                <a:cs typeface="Courier New" pitchFamily="49" charset="0"/>
              </a:rPr>
              <a:t>статус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err="1">
                <a:latin typeface="Courier New" pitchFamily="49" charset="0"/>
                <a:cs typeface="Courier New" pitchFamily="49" charset="0"/>
              </a:rPr>
              <a:t>экз-ра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  'v910^b,|   |v910^c  FI,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uf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('+95'v910^H)) &lt;25  then / '0' else / '1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Неправильно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введена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радиометка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!'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16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uf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('+95'v910^A)) &lt; 2 then /'0' else /'1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Неправильный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статус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!'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16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v910^A='6' and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uf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('+95'v910^H)) &gt;23 then /'1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Экземпляр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списан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Радиометка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не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нужна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!' else /'0' 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fi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16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         IF '2 R C 7':v910^a then else 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100" b="1" dirty="0">
                <a:latin typeface="Courier New" pitchFamily="49" charset="0"/>
                <a:cs typeface="Courier New" pitchFamily="49" charset="0"/>
              </a:rPr>
              <a:t>. . .</a:t>
            </a:r>
            <a:endParaRPr lang="ru-RU" sz="11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ru-RU" sz="11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Контроль результатов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формирования отчета (либо непосредственного редактирования): </a:t>
            </a:r>
            <a:b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 Последовательный поиск по полю 910 подполе: место хранения (если нужно). </a:t>
            </a:r>
            <a:br>
              <a:rPr lang="ru-RU" sz="1800" dirty="0" smtClean="0"/>
            </a:br>
            <a:r>
              <a:rPr lang="ru-RU" sz="1800" dirty="0" smtClean="0"/>
              <a:t>2. В результатах поиска в строку "Свободный поиск" вставляем </a:t>
            </a:r>
            <a:r>
              <a:rPr lang="en-US" sz="1800" dirty="0" smtClean="0"/>
              <a:t>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RMAX((</a:t>
            </a:r>
            <a:r>
              <a:rPr lang="ru-RU" sz="1800" b="1" dirty="0" err="1" smtClean="0"/>
              <a:t>if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p</a:t>
            </a:r>
            <a:r>
              <a:rPr lang="ru-RU" sz="1800" b="1" dirty="0" smtClean="0"/>
              <a:t>(v910^H) </a:t>
            </a:r>
            <a:r>
              <a:rPr lang="ru-RU" sz="1800" b="1" dirty="0" err="1" smtClean="0"/>
              <a:t>then</a:t>
            </a:r>
            <a:r>
              <a:rPr lang="ru-RU" sz="1800" b="1" dirty="0" smtClean="0"/>
              <a:t> &amp;</a:t>
            </a:r>
            <a:r>
              <a:rPr lang="ru-RU" sz="1800" b="1" dirty="0" err="1" smtClean="0"/>
              <a:t>uf</a:t>
            </a:r>
            <a:r>
              <a:rPr lang="ru-RU" sz="1800" b="1" dirty="0" smtClean="0"/>
              <a:t>('+95'v910^H),';' </a:t>
            </a:r>
            <a:r>
              <a:rPr lang="ru-RU" sz="1800" b="1" dirty="0" err="1" smtClean="0"/>
              <a:t>else</a:t>
            </a:r>
            <a:r>
              <a:rPr lang="ru-RU" sz="1800" b="1" dirty="0" smtClean="0"/>
              <a:t> '0;' </a:t>
            </a:r>
            <a:r>
              <a:rPr lang="ru-RU" sz="1800" b="1" dirty="0" err="1" smtClean="0"/>
              <a:t>fi</a:t>
            </a:r>
            <a:r>
              <a:rPr lang="ru-RU" sz="1800" b="1" dirty="0" smtClean="0"/>
              <a:t>))&gt;24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Результатом будут записи, в которых есть экземпляры с </a:t>
            </a:r>
            <a:r>
              <a:rPr lang="en-US" sz="1800" dirty="0" smtClean="0"/>
              <a:t>“</a:t>
            </a:r>
            <a:r>
              <a:rPr lang="ru-RU" sz="1800" dirty="0" smtClean="0"/>
              <a:t>длинными</a:t>
            </a:r>
            <a:r>
              <a:rPr lang="en-US" sz="1800" dirty="0" smtClean="0"/>
              <a:t>”</a:t>
            </a:r>
            <a:r>
              <a:rPr lang="ru-RU" sz="1800" dirty="0" smtClean="0"/>
              <a:t> </a:t>
            </a:r>
            <a:r>
              <a:rPr lang="ru-RU" sz="1800" dirty="0" smtClean="0"/>
              <a:t>метками.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Можно тут же и редактировать, либо Сервис-Печать (Списки) выбрать RFID-ДЛИННЫЕ МЕТКИ и </a:t>
            </a:r>
            <a:r>
              <a:rPr lang="ru-RU" sz="1800" dirty="0" smtClean="0"/>
              <a:t>сформировать </a:t>
            </a:r>
            <a:r>
              <a:rPr lang="ru-RU" sz="1800" dirty="0" smtClean="0"/>
              <a:t>отчет.</a:t>
            </a:r>
          </a:p>
          <a:p>
            <a:pPr>
              <a:buNone/>
            </a:pPr>
            <a:endParaRPr lang="en-US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en-US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RFID.PFT</a:t>
            </a:r>
          </a:p>
          <a:p>
            <a:pPr>
              <a:buNone/>
            </a:pPr>
            <a:r>
              <a:rPr lang="en-US" sz="1800" b="1" dirty="0" smtClean="0"/>
              <a:t>&amp;</a:t>
            </a:r>
            <a:r>
              <a:rPr lang="en-US" sz="1800" b="1" dirty="0" err="1"/>
              <a:t>uf</a:t>
            </a:r>
            <a:r>
              <a:rPr lang="en-US" sz="1800" b="1" dirty="0"/>
              <a:t>('+960*.100#'&amp;uf('6brief')),</a:t>
            </a:r>
            <a:endParaRPr lang="ru-RU" sz="1800" b="1" dirty="0"/>
          </a:p>
          <a:p>
            <a:pPr>
              <a:buNone/>
            </a:pPr>
            <a:r>
              <a:rPr lang="en-US" sz="1800" b="1" dirty="0"/>
              <a:t>(if p(v910^h) then  if </a:t>
            </a:r>
            <a:r>
              <a:rPr lang="en-US" sz="1800" b="1" dirty="0" err="1"/>
              <a:t>val</a:t>
            </a:r>
            <a:r>
              <a:rPr lang="en-US" sz="1800" b="1" dirty="0"/>
              <a:t>(</a:t>
            </a:r>
            <a:r>
              <a:rPr lang="en-US" sz="1800" b="1" dirty="0">
                <a:solidFill>
                  <a:srgbClr val="00B050"/>
                </a:solidFill>
              </a:rPr>
              <a:t>&amp;</a:t>
            </a:r>
            <a:r>
              <a:rPr lang="en-US" sz="1800" b="1" dirty="0" err="1">
                <a:solidFill>
                  <a:srgbClr val="00B050"/>
                </a:solidFill>
              </a:rPr>
              <a:t>uf</a:t>
            </a:r>
            <a:r>
              <a:rPr lang="en-US" sz="1800" b="1" dirty="0">
                <a:solidFill>
                  <a:srgbClr val="00B050"/>
                </a:solidFill>
              </a:rPr>
              <a:t>('+95'v910^H)</a:t>
            </a:r>
            <a:r>
              <a:rPr lang="en-US" sz="1800" b="1" dirty="0"/>
              <a:t>)&gt;24 then '&lt;</a:t>
            </a:r>
            <a:r>
              <a:rPr lang="en-US" sz="1800" b="1" dirty="0" err="1" smtClean="0"/>
              <a:t>br</a:t>
            </a:r>
            <a:r>
              <a:rPr lang="en-US" sz="1800" b="1" dirty="0" smtClean="0"/>
              <a:t>/&gt;&lt;</a:t>
            </a:r>
            <a:r>
              <a:rPr lang="en-US" sz="1800" b="1" dirty="0"/>
              <a:t>b&gt;',v910^D, '&lt;/b&gt;   </a:t>
            </a:r>
            <a:r>
              <a:rPr lang="en-US" sz="1800" b="1" dirty="0" err="1"/>
              <a:t>инв</a:t>
            </a:r>
            <a:r>
              <a:rPr lang="en-US" sz="1800" b="1" dirty="0"/>
              <a:t>. № &lt;b&gt;',v910^B, '&lt;/b&gt; </a:t>
            </a:r>
            <a:r>
              <a:rPr lang="en-US" sz="1800" b="1" dirty="0" err="1"/>
              <a:t>метка</a:t>
            </a:r>
            <a:r>
              <a:rPr lang="en-US" sz="1800" b="1" dirty="0"/>
              <a:t>: &lt;b&gt;'v910^H , </a:t>
            </a:r>
            <a:r>
              <a:rPr lang="en-US" sz="1800" b="1" dirty="0" smtClean="0"/>
              <a:t>‘&lt;/</a:t>
            </a:r>
            <a:r>
              <a:rPr lang="en-US" sz="1800" b="1" dirty="0"/>
              <a:t>b&gt;' else break </a:t>
            </a:r>
            <a:r>
              <a:rPr lang="en-US" sz="1800" b="1" dirty="0" err="1"/>
              <a:t>fi</a:t>
            </a:r>
            <a:r>
              <a:rPr lang="en-US" sz="1800" b="1" dirty="0"/>
              <a:t> else break </a:t>
            </a:r>
            <a:r>
              <a:rPr lang="en-US" sz="1800" b="1" dirty="0" err="1"/>
              <a:t>fi</a:t>
            </a:r>
            <a:r>
              <a:rPr lang="en-US" sz="1800" b="1" dirty="0"/>
              <a:t>)</a:t>
            </a:r>
            <a:endParaRPr lang="ru-RU"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195</Words>
  <Application>Microsoft Office PowerPoint</Application>
  <PresentationFormat>Экран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XTreme.ws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Администратор</cp:lastModifiedBy>
  <cp:revision>17</cp:revision>
  <dcterms:created xsi:type="dcterms:W3CDTF">2013-09-16T02:45:47Z</dcterms:created>
  <dcterms:modified xsi:type="dcterms:W3CDTF">2013-09-16T05:47:43Z</dcterms:modified>
</cp:coreProperties>
</file>